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6"/>
  </p:notesMasterIdLst>
  <p:handoutMasterIdLst>
    <p:handoutMasterId r:id="rId17"/>
  </p:handoutMasterIdLst>
  <p:sldIdLst>
    <p:sldId id="569" r:id="rId4"/>
    <p:sldId id="742" r:id="rId5"/>
    <p:sldId id="743" r:id="rId6"/>
    <p:sldId id="744" r:id="rId7"/>
    <p:sldId id="745" r:id="rId8"/>
    <p:sldId id="746" r:id="rId9"/>
    <p:sldId id="747" r:id="rId10"/>
    <p:sldId id="748" r:id="rId11"/>
    <p:sldId id="749" r:id="rId12"/>
    <p:sldId id="750" r:id="rId13"/>
    <p:sldId id="751" r:id="rId14"/>
    <p:sldId id="695" r:id="rId15"/>
  </p:sldIdLst>
  <p:sldSz cx="9144000" cy="6858000" type="screen4x3"/>
  <p:notesSz cx="6858000" cy="9144000"/>
  <p:defaultTextStyle>
    <a:defPPr>
      <a:defRPr lang="en-GB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00"/>
    <a:srgbClr val="FFFFFF"/>
    <a:srgbClr val="0099FF"/>
    <a:srgbClr val="FFFF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433"/>
    <p:restoredTop sz="94879"/>
  </p:normalViewPr>
  <p:slideViewPr>
    <p:cSldViewPr showGuides="1">
      <p:cViewPr>
        <p:scale>
          <a:sx n="90" d="100"/>
          <a:sy n="90" d="100"/>
        </p:scale>
        <p:origin x="-918" y="-438"/>
      </p:cViewPr>
      <p:guideLst>
        <p:guide orient="horz" pos="2160"/>
        <p:guide pos="2842"/>
      </p:guideLst>
    </p:cSldViewPr>
  </p:slideViewPr>
  <p:outlineViewPr>
    <p:cViewPr>
      <p:scale>
        <a:sx n="33" d="100"/>
        <a:sy n="33" d="100"/>
      </p:scale>
      <p:origin x="48" y="16536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5B71F-DF91-4F07-AF38-586EE062975F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CDEEEF-2EA0-4425-B976-22BEE0ED53FA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838200"/>
            <a:ext cx="8839200" cy="518160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324100" cy="6019800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819900" cy="601980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084C04-DCD7-465F-9757-3387D3C8E721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CAF950-9E90-42EB-AAC3-16DADEB90992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F1B4227-57FF-4F5A-AACC-975E69F1E977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787900" y="6958013"/>
            <a:ext cx="46038" cy="71437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9257BD-EEE6-428F-B9B5-CAB0657FD68F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B944548-CDCD-4FE9-B3B4-13F4C05F522A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698CBF-5558-4A80-87DD-C858501F0FAC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1816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E221A0-D2F8-40B9-A943-92C8E1663A0F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7134B4-AF06-4B9E-AF12-0208268790B1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4343400" cy="5181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343400" cy="5181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Date Placeholder 3"/>
          <p:cNvSpPr txBox="1"/>
          <p:nvPr/>
        </p:nvSpPr>
        <p:spPr bwMode="auto">
          <a:xfrm>
            <a:off x="838200" y="6646863"/>
            <a:ext cx="685800" cy="134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0563060-E6E7-47E3-9800-B349C62D4D07}" type="datetime5">
              <a:rPr kumimoji="0" lang="en-US" altLang="zh-CN" sz="8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800" b="0" i="0" u="none" strike="noStrike" kern="1200" cap="none" spc="0" normalizeH="0" baseline="0" noProof="0" smtClean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Slide Number Placeholder 5"/>
          <p:cNvSpPr txBox="1"/>
          <p:nvPr/>
        </p:nvSpPr>
        <p:spPr>
          <a:xfrm>
            <a:off x="1524000" y="6646863"/>
            <a:ext cx="381000" cy="1349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lvl="0"/>
            <a:fld id="{9A0DB2DC-4C9A-4742-B13C-FB6460FD3503}" type="slidenum">
              <a:rPr lang="en-US" altLang="zh-CN" sz="800" dirty="0">
                <a:solidFill>
                  <a:srgbClr val="BFBFBF"/>
                </a:solidFill>
                <a:latin typeface="Calibri" panose="020F0502020204030204" pitchFamily="34" charset="0"/>
              </a:rPr>
            </a:fld>
            <a:endParaRPr lang="en-US" altLang="zh-CN" sz="800" dirty="0">
              <a:solidFill>
                <a:srgbClr val="BFBFB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-1" y="249238"/>
            <a:ext cx="914399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0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Line 6"/>
          <p:cNvSpPr/>
          <p:nvPr userDrawn="1"/>
        </p:nvSpPr>
        <p:spPr>
          <a:xfrm>
            <a:off x="0" y="6561138"/>
            <a:ext cx="9144000" cy="0"/>
          </a:xfrm>
          <a:prstGeom prst="line">
            <a:avLst/>
          </a:prstGeom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0" name="Picture 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0175" y="71438"/>
            <a:ext cx="1498600" cy="642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页脚占位符 4"/>
          <p:cNvSpPr txBox="1"/>
          <p:nvPr/>
        </p:nvSpPr>
        <p:spPr>
          <a:xfrm>
            <a:off x="306388" y="6564313"/>
            <a:ext cx="3979863" cy="36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140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东方地球物理公司综合物化探处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灯片编号占位符 5"/>
          <p:cNvSpPr txBox="1"/>
          <p:nvPr/>
        </p:nvSpPr>
        <p:spPr>
          <a:xfrm>
            <a:off x="7715250" y="6564313"/>
            <a:ext cx="1149350" cy="36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b="1" strike="noStrike" noProof="1" dirty="0">
                <a:solidFill>
                  <a:srgbClr val="DF6C5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lang="zh-CN" altLang="en-US" sz="1200" b="1" strike="noStrike" noProof="1" dirty="0">
              <a:solidFill>
                <a:srgbClr val="DF6C5D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4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rtl="0" eaLnBrk="0" fontAlgn="base" hangingPunct="0">
        <a:spcBef>
          <a:spcPts val="4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457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3pPr>
      <a:lvl4pPr marL="685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-1" y="500063"/>
            <a:ext cx="9143999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0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53" name="Line 6"/>
          <p:cNvSpPr>
            <a:spLocks noChangeShapeType="1"/>
          </p:cNvSpPr>
          <p:nvPr/>
        </p:nvSpPr>
        <p:spPr bwMode="auto">
          <a:xfrm>
            <a:off x="0" y="6561138"/>
            <a:ext cx="9144000" cy="0"/>
          </a:xfrm>
          <a:prstGeom prst="line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4430713" y="6664325"/>
            <a:ext cx="1149350" cy="293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b="1" strike="noStrike" noProof="1" dirty="0">
                <a:solidFill>
                  <a:srgbClr val="DF6C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lang="zh-CN" altLang="en-US" sz="1200" b="1" strike="noStrike" noProof="1" dirty="0">
              <a:solidFill>
                <a:srgbClr val="DF6C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 userDrawn="1"/>
        </p:nvPicPr>
        <p:blipFill>
          <a:blip r:embed="rId11"/>
          <a:srcRect l="49409" t="38422" r="5820" b="42984"/>
          <a:stretch>
            <a:fillRect/>
          </a:stretch>
        </p:blipFill>
        <p:spPr>
          <a:xfrm>
            <a:off x="7623175" y="6499225"/>
            <a:ext cx="1577975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4" name="图片 11"/>
          <p:cNvPicPr>
            <a:picLocks noChangeAspect="1"/>
          </p:cNvPicPr>
          <p:nvPr userDrawn="1"/>
        </p:nvPicPr>
        <p:blipFill>
          <a:blip r:embed="rId11"/>
          <a:srcRect l="4639" t="38422" r="50591" b="42984"/>
          <a:stretch>
            <a:fillRect/>
          </a:stretch>
        </p:blipFill>
        <p:spPr>
          <a:xfrm>
            <a:off x="-193675" y="-31750"/>
            <a:ext cx="2622550" cy="5492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jpeg"/><Relationship Id="rId8" Type="http://schemas.openxmlformats.org/officeDocument/2006/relationships/image" Target="../media/image42.jpeg"/><Relationship Id="rId7" Type="http://schemas.openxmlformats.org/officeDocument/2006/relationships/image" Target="../media/image41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48.jpeg"/><Relationship Id="rId13" Type="http://schemas.openxmlformats.org/officeDocument/2006/relationships/image" Target="../media/image47.jpeg"/><Relationship Id="rId12" Type="http://schemas.openxmlformats.org/officeDocument/2006/relationships/image" Target="../media/image46.jpeg"/><Relationship Id="rId11" Type="http://schemas.openxmlformats.org/officeDocument/2006/relationships/image" Target="../media/image45.jpeg"/><Relationship Id="rId10" Type="http://schemas.openxmlformats.org/officeDocument/2006/relationships/image" Target="../media/image44.jpe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GIF"/><Relationship Id="rId1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itle 5"/>
          <p:cNvSpPr>
            <a:spLocks noGrp="1"/>
          </p:cNvSpPr>
          <p:nvPr>
            <p:ph type="ctrTitle" idx="4294967295"/>
          </p:nvPr>
        </p:nvSpPr>
        <p:spPr>
          <a:xfrm>
            <a:off x="541338" y="1555750"/>
            <a:ext cx="8494712" cy="1111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lvl="0">
              <a:buClrTx/>
              <a:buSzTx/>
              <a:buFontTx/>
              <a:defRPr/>
            </a:lvl1pPr>
          </a:lstStyle>
          <a:p>
            <a:pPr lvl="0" algn="l" eaLnBrk="1" hangingPunct="1"/>
            <a:r>
              <a:rPr lang="zh-CN" altLang="en-US" sz="36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题目：有限元模拟一维、二维</a:t>
            </a:r>
            <a:r>
              <a:rPr lang="zh-CN" altLang="en-US" sz="36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声波方程</a:t>
            </a:r>
            <a:endParaRPr lang="zh-CN" altLang="en-US" sz="36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8" name="TextBox 1"/>
          <p:cNvSpPr txBox="1"/>
          <p:nvPr/>
        </p:nvSpPr>
        <p:spPr>
          <a:xfrm>
            <a:off x="5364163" y="3644900"/>
            <a:ext cx="3671887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汇报人：张朔宁</a:t>
            </a:r>
            <a:endParaRPr lang="zh-CN" altLang="en-US" sz="28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TextBox 5"/>
          <p:cNvSpPr txBox="1"/>
          <p:nvPr/>
        </p:nvSpPr>
        <p:spPr>
          <a:xfrm>
            <a:off x="5435600" y="4365625"/>
            <a:ext cx="367188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2021.11.29</a:t>
            </a:r>
            <a:endParaRPr lang="en-US" altLang="zh-CN" sz="28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2875"/>
            <a:ext cx="1952625" cy="371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2853055"/>
            <a:ext cx="1552575" cy="95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9705" y="764540"/>
            <a:ext cx="376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坐标映射生成参考单元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08175" y="2204720"/>
            <a:ext cx="2427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参考单元中三个节点对应的插值基函数为</a:t>
            </a:r>
            <a:endParaRPr lang="zh-CN" altLang="en-US" sz="140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5" y="764223"/>
            <a:ext cx="110490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4932045" y="1154748"/>
            <a:ext cx="1114425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4932045" y="1545273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 i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5"/>
          <a:stretch>
            <a:fillRect/>
          </a:stretch>
        </p:blipFill>
        <p:spPr>
          <a:xfrm>
            <a:off x="4859655" y="1556702"/>
            <a:ext cx="2628900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4932045" y="2189162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 i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6"/>
          <a:stretch>
            <a:fillRect/>
          </a:stretch>
        </p:blipFill>
        <p:spPr>
          <a:xfrm>
            <a:off x="4283710" y="2188845"/>
            <a:ext cx="4000500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7"/>
          <a:stretch>
            <a:fillRect/>
          </a:stretch>
        </p:blipFill>
        <p:spPr>
          <a:xfrm>
            <a:off x="4499293" y="2924493"/>
            <a:ext cx="1914525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419475" y="822325"/>
            <a:ext cx="15119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积分算子变换</a:t>
            </a:r>
            <a:endParaRPr lang="zh-CN" altLang="en-US" sz="1200"/>
          </a:p>
        </p:txBody>
      </p:sp>
      <p:sp>
        <p:nvSpPr>
          <p:cNvPr id="10" name="矩形 9"/>
          <p:cNvSpPr/>
          <p:nvPr/>
        </p:nvSpPr>
        <p:spPr>
          <a:xfrm>
            <a:off x="4283710" y="2188845"/>
            <a:ext cx="4464685" cy="11518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55465" y="1916430"/>
            <a:ext cx="3792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每个单元的质量矩阵形式变为</a:t>
            </a:r>
            <a:endParaRPr lang="zh-CN" altLang="en-US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5" name="图片 104"/>
          <p:cNvPicPr/>
          <p:nvPr/>
        </p:nvPicPr>
        <p:blipFill>
          <a:blip r:embed="rId8"/>
          <a:stretch>
            <a:fillRect/>
          </a:stretch>
        </p:blipFill>
        <p:spPr>
          <a:xfrm>
            <a:off x="4715510" y="3644583"/>
            <a:ext cx="120015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9"/>
          <a:stretch>
            <a:fillRect/>
          </a:stretch>
        </p:blipFill>
        <p:spPr>
          <a:xfrm>
            <a:off x="6371908" y="3573145"/>
            <a:ext cx="1152525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10"/>
          <a:stretch>
            <a:fillRect/>
          </a:stretch>
        </p:blipFill>
        <p:spPr>
          <a:xfrm>
            <a:off x="6371908" y="3963670"/>
            <a:ext cx="1152525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文本框 107"/>
          <p:cNvSpPr txBox="1"/>
          <p:nvPr/>
        </p:nvSpPr>
        <p:spPr>
          <a:xfrm>
            <a:off x="6371908" y="435419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05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11"/>
          <a:stretch>
            <a:fillRect/>
          </a:stretch>
        </p:blipFill>
        <p:spPr>
          <a:xfrm>
            <a:off x="3923348" y="4353560"/>
            <a:ext cx="1933575" cy="9906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3" name="直接箭头连接符 12"/>
          <p:cNvCxnSpPr/>
          <p:nvPr/>
        </p:nvCxnSpPr>
        <p:spPr>
          <a:xfrm flipH="1">
            <a:off x="5939790" y="4285615"/>
            <a:ext cx="359410" cy="2235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108"/>
          <p:cNvPicPr/>
          <p:nvPr/>
        </p:nvPicPr>
        <p:blipFill>
          <a:blip r:embed="rId12"/>
          <a:stretch>
            <a:fillRect/>
          </a:stretch>
        </p:blipFill>
        <p:spPr>
          <a:xfrm>
            <a:off x="6156325" y="4509135"/>
            <a:ext cx="97155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13"/>
          <a:stretch>
            <a:fillRect/>
          </a:stretch>
        </p:blipFill>
        <p:spPr>
          <a:xfrm>
            <a:off x="2700020" y="5501640"/>
            <a:ext cx="1733550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4"/>
          <a:stretch>
            <a:fillRect/>
          </a:stretch>
        </p:blipFill>
        <p:spPr>
          <a:xfrm>
            <a:off x="4643755" y="5538153"/>
            <a:ext cx="4438650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4572000" y="5517515"/>
            <a:ext cx="4536440" cy="5035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36460" y="5266055"/>
            <a:ext cx="2520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每个单元的刚度矩阵</a:t>
            </a:r>
            <a:endParaRPr lang="zh-CN" altLang="en-US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1450" y="667385"/>
            <a:ext cx="5413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运行结果：</a:t>
            </a:r>
            <a:endParaRPr lang="zh-CN" altLang="en-US"/>
          </a:p>
        </p:txBody>
      </p:sp>
      <p:pic>
        <p:nvPicPr>
          <p:cNvPr id="3" name="图片 2" descr="FEM-2D dt=0.001 fm=40.0 v=2000 explic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184467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TextBox 3"/>
          <p:cNvSpPr txBox="1"/>
          <p:nvPr/>
        </p:nvSpPr>
        <p:spPr>
          <a:xfrm>
            <a:off x="467995" y="2924493"/>
            <a:ext cx="8569325" cy="706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4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请老师、同学批评指正，谢谢！</a:t>
            </a:r>
            <a:endParaRPr lang="zh-CN" altLang="en-US" sz="40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620395"/>
            <a:ext cx="7138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一、理论基础（一维声波方程模拟）</a:t>
            </a:r>
            <a:endParaRPr lang="en-US" altLang="zh-CN"/>
          </a:p>
        </p:txBody>
      </p:sp>
      <p:pic>
        <p:nvPicPr>
          <p:cNvPr id="2" name="图片 37"/>
          <p:cNvPicPr/>
          <p:nvPr/>
        </p:nvPicPr>
        <p:blipFill>
          <a:blip r:embed="rId1"/>
          <a:stretch>
            <a:fillRect/>
          </a:stretch>
        </p:blipFill>
        <p:spPr>
          <a:xfrm>
            <a:off x="683895" y="1268730"/>
            <a:ext cx="1192530" cy="433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87"/>
          <p:cNvPicPr/>
          <p:nvPr/>
        </p:nvPicPr>
        <p:blipFill>
          <a:blip r:embed="rId2"/>
          <a:stretch>
            <a:fillRect/>
          </a:stretch>
        </p:blipFill>
        <p:spPr>
          <a:xfrm>
            <a:off x="2756535" y="1306195"/>
            <a:ext cx="2609850" cy="3962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/>
          <p:nvPr/>
        </p:nvCxnSpPr>
        <p:spPr>
          <a:xfrm flipV="1">
            <a:off x="2051685" y="1484630"/>
            <a:ext cx="576580" cy="114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图片 -2147482547"/>
          <p:cNvPicPr/>
          <p:nvPr/>
        </p:nvPicPr>
        <p:blipFill>
          <a:blip r:embed="rId3"/>
          <a:stretch>
            <a:fillRect/>
          </a:stretch>
        </p:blipFill>
        <p:spPr>
          <a:xfrm>
            <a:off x="6012180" y="988060"/>
            <a:ext cx="2861310" cy="792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5950585" y="764540"/>
            <a:ext cx="2870200" cy="11766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-2147482584"/>
          <p:cNvPicPr/>
          <p:nvPr/>
        </p:nvPicPr>
        <p:blipFill>
          <a:blip r:embed="rId4"/>
          <a:stretch>
            <a:fillRect/>
          </a:stretch>
        </p:blipFill>
        <p:spPr>
          <a:xfrm>
            <a:off x="1548130" y="2204720"/>
            <a:ext cx="2480310" cy="3962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箭头连接符 8"/>
          <p:cNvCxnSpPr/>
          <p:nvPr/>
        </p:nvCxnSpPr>
        <p:spPr>
          <a:xfrm flipH="1">
            <a:off x="3131820" y="1772920"/>
            <a:ext cx="690880" cy="32385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382135" y="2285365"/>
            <a:ext cx="3214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空间项利用分部积分法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2230" y="2132965"/>
            <a:ext cx="2879725" cy="5759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35785" y="1124585"/>
            <a:ext cx="1612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转换成弱形式</a:t>
            </a: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13" name="图片 -2147482583"/>
          <p:cNvPicPr/>
          <p:nvPr/>
        </p:nvPicPr>
        <p:blipFill>
          <a:blip r:embed="rId5"/>
          <a:stretch>
            <a:fillRect/>
          </a:stretch>
        </p:blipFill>
        <p:spPr>
          <a:xfrm>
            <a:off x="899478" y="3230880"/>
            <a:ext cx="3104515" cy="3962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4" name="直接箭头连接符 13"/>
          <p:cNvCxnSpPr/>
          <p:nvPr/>
        </p:nvCxnSpPr>
        <p:spPr>
          <a:xfrm flipH="1">
            <a:off x="2700020" y="2747010"/>
            <a:ext cx="27940" cy="44577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-2147482582"/>
          <p:cNvPicPr/>
          <p:nvPr/>
        </p:nvPicPr>
        <p:blipFill>
          <a:blip r:embed="rId6"/>
          <a:stretch>
            <a:fillRect/>
          </a:stretch>
        </p:blipFill>
        <p:spPr>
          <a:xfrm>
            <a:off x="4499928" y="3096895"/>
            <a:ext cx="1359535" cy="594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4284345" y="3068955"/>
            <a:ext cx="1800225" cy="6477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72225" y="3320415"/>
            <a:ext cx="25717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u</a:t>
            </a:r>
            <a:r>
              <a:rPr lang="zh-CN" altLang="en-US" sz="1400">
                <a:solidFill>
                  <a:srgbClr val="FF0000"/>
                </a:solidFill>
              </a:rPr>
              <a:t>用基函数表示成求和形式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18" name="图片 -2147482581"/>
          <p:cNvPicPr/>
          <p:nvPr/>
        </p:nvPicPr>
        <p:blipFill>
          <a:blip r:embed="rId7"/>
          <a:stretch>
            <a:fillRect/>
          </a:stretch>
        </p:blipFill>
        <p:spPr>
          <a:xfrm>
            <a:off x="683260" y="4149090"/>
            <a:ext cx="3639820" cy="5943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箭头连接符 18"/>
          <p:cNvCxnSpPr/>
          <p:nvPr/>
        </p:nvCxnSpPr>
        <p:spPr>
          <a:xfrm>
            <a:off x="3076575" y="3746500"/>
            <a:ext cx="55245" cy="4743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-2147482580"/>
          <p:cNvPicPr/>
          <p:nvPr/>
        </p:nvPicPr>
        <p:blipFill>
          <a:blip r:embed="rId8"/>
          <a:stretch>
            <a:fillRect/>
          </a:stretch>
        </p:blipFill>
        <p:spPr>
          <a:xfrm>
            <a:off x="4572000" y="4227830"/>
            <a:ext cx="1294130" cy="396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-2147482579"/>
          <p:cNvPicPr/>
          <p:nvPr/>
        </p:nvPicPr>
        <p:blipFill>
          <a:blip r:embed="rId9"/>
          <a:stretch>
            <a:fillRect/>
          </a:stretch>
        </p:blipFill>
        <p:spPr>
          <a:xfrm>
            <a:off x="6227763" y="4220845"/>
            <a:ext cx="1080135" cy="396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21"/>
          <p:cNvSpPr/>
          <p:nvPr/>
        </p:nvSpPr>
        <p:spPr>
          <a:xfrm>
            <a:off x="4427855" y="4076700"/>
            <a:ext cx="3240405" cy="720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786370" y="4076700"/>
            <a:ext cx="13608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mass matrix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12405" y="4436745"/>
            <a:ext cx="1381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sniff matrix</a:t>
            </a:r>
            <a:endParaRPr lang="en-US" altLang="zh-CN" sz="1200">
              <a:solidFill>
                <a:srgbClr val="FF0000"/>
              </a:solidFill>
            </a:endParaRPr>
          </a:p>
        </p:txBody>
      </p:sp>
      <p:pic>
        <p:nvPicPr>
          <p:cNvPr id="25" name="图片 -2147482576"/>
          <p:cNvPicPr/>
          <p:nvPr/>
        </p:nvPicPr>
        <p:blipFill>
          <a:blip r:embed="rId10"/>
          <a:stretch>
            <a:fillRect/>
          </a:stretch>
        </p:blipFill>
        <p:spPr>
          <a:xfrm>
            <a:off x="682943" y="5182235"/>
            <a:ext cx="4548505" cy="5943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直接箭头连接符 25"/>
          <p:cNvCxnSpPr/>
          <p:nvPr/>
        </p:nvCxnSpPr>
        <p:spPr>
          <a:xfrm flipH="1">
            <a:off x="3060065" y="4769485"/>
            <a:ext cx="21590" cy="45974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436235" y="5326380"/>
            <a:ext cx="3034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时间项使用二阶差分形式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28" name="图片 -2147482575"/>
          <p:cNvPicPr/>
          <p:nvPr/>
        </p:nvPicPr>
        <p:blipFill>
          <a:blip r:embed="rId11"/>
          <a:stretch>
            <a:fillRect/>
          </a:stretch>
        </p:blipFill>
        <p:spPr>
          <a:xfrm>
            <a:off x="2411730" y="6021070"/>
            <a:ext cx="2452370" cy="198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5050790" y="5958840"/>
            <a:ext cx="3893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上述的求和形式可转换为矩阵形式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5195" y="5949315"/>
            <a:ext cx="2808605" cy="360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3210" y="735965"/>
            <a:ext cx="87496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对于一维情况，无需设置网格，求取质量矩阵和刚度矩阵后即可通过迭代公式进行模拟</a:t>
            </a:r>
            <a:endParaRPr lang="zh-CN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54951" y="1340739"/>
                <a:ext cx="2823210" cy="16738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∆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51" y="1340739"/>
                <a:ext cx="2823210" cy="1673860"/>
              </a:xfrm>
              <a:prstGeom prst="rect">
                <a:avLst/>
              </a:prstGeom>
              <a:blipFill rotWithShape="1">
                <a:blip r:embed="rId1"/>
                <a:stretch>
                  <a:fillRect l="-20" t="-15" r="2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723005" y="1475105"/>
            <a:ext cx="120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for i = k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5375" y="1988820"/>
            <a:ext cx="303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for i=k+1 ,i=k-1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90950" y="2420620"/>
            <a:ext cx="2722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otherwise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27341" y="3285109"/>
                <a:ext cx="3035935" cy="13950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∆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∆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41" y="3285109"/>
                <a:ext cx="3035935" cy="1395095"/>
              </a:xfrm>
              <a:prstGeom prst="rect">
                <a:avLst/>
              </a:prstGeom>
              <a:blipFill rotWithShape="1">
                <a:blip r:embed="rId2"/>
                <a:stretch>
                  <a:fillRect l="-19" t="-18" r="19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211955" y="3429000"/>
            <a:ext cx="120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for i = k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9565" y="3933190"/>
            <a:ext cx="303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for i=k+1 ,i=k-1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95420" y="4364990"/>
            <a:ext cx="2722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otherwise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9705" y="620395"/>
            <a:ext cx="2932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二、编程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7450" y="1556385"/>
            <a:ext cx="6675120" cy="4137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764540"/>
            <a:ext cx="5429250" cy="3448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4220845"/>
            <a:ext cx="6581775" cy="1819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1660525"/>
            <a:ext cx="4837430" cy="3536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11955" y="1340485"/>
            <a:ext cx="1285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绘图</a:t>
            </a:r>
            <a:endParaRPr lang="zh-CN" altLang="en-US" sz="1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EM_1D_fmain=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755" y="1628775"/>
            <a:ext cx="4156075" cy="31172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795" y="764540"/>
            <a:ext cx="268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一维声波方程模拟</a:t>
            </a:r>
            <a:r>
              <a:rPr lang="zh-CN" altLang="en-US"/>
              <a:t>结果：</a:t>
            </a:r>
            <a:endParaRPr lang="zh-CN" altLang="en-US"/>
          </a:p>
        </p:txBody>
      </p:sp>
      <p:pic>
        <p:nvPicPr>
          <p:cNvPr id="6" name="图片 5" descr="FEM_1D_fmain=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628775"/>
            <a:ext cx="4218305" cy="3164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9840" y="1268730"/>
            <a:ext cx="2508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主频</a:t>
            </a:r>
            <a:r>
              <a:rPr lang="en-US" altLang="zh-CN"/>
              <a:t>10</a:t>
            </a:r>
            <a:r>
              <a:rPr lang="en-US" altLang="zh-CN"/>
              <a:t>HZ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083935" y="1268730"/>
            <a:ext cx="168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主频</a:t>
            </a:r>
            <a:r>
              <a:rPr lang="en-US" altLang="zh-CN"/>
              <a:t>40</a:t>
            </a:r>
            <a:r>
              <a:rPr lang="en-US" altLang="zh-CN"/>
              <a:t>HZ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5640" y="5205095"/>
            <a:ext cx="643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时间差分格式利用显格式时会出现</a:t>
            </a:r>
            <a:r>
              <a:rPr lang="zh-CN" altLang="en-US"/>
              <a:t>频散现象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EM_1D_fmain=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145" y="1844675"/>
            <a:ext cx="4358005" cy="3268345"/>
          </a:xfrm>
          <a:prstGeom prst="rect">
            <a:avLst/>
          </a:prstGeom>
        </p:spPr>
      </p:pic>
      <p:pic>
        <p:nvPicPr>
          <p:cNvPr id="5" name="图片 4" descr="FEM_1D_fmain=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75"/>
            <a:ext cx="4458970" cy="3344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7495" y="1476375"/>
            <a:ext cx="2011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主频</a:t>
            </a:r>
            <a:r>
              <a:rPr lang="en-US" altLang="zh-CN"/>
              <a:t>10</a:t>
            </a:r>
            <a:r>
              <a:rPr lang="en-US" altLang="zh-CN"/>
              <a:t>HZ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372225" y="1484630"/>
            <a:ext cx="168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主频</a:t>
            </a:r>
            <a:r>
              <a:rPr lang="en-US" altLang="zh-CN"/>
              <a:t>40</a:t>
            </a:r>
            <a:r>
              <a:rPr lang="en-US" altLang="zh-CN"/>
              <a:t>HZ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95605" y="5445125"/>
            <a:ext cx="8196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时间差分格式采用隐格式会减弱数值频散现象的发生。但同时振幅会随着时间的推移发生</a:t>
            </a:r>
            <a:r>
              <a:rPr lang="zh-CN" altLang="en-US"/>
              <a:t>衰减。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3210" y="693420"/>
            <a:ext cx="429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二维声波方程模拟理论基础</a:t>
            </a:r>
            <a:endParaRPr lang="zh-CN" altLang="en-US"/>
          </a:p>
        </p:txBody>
      </p:sp>
      <p:pic>
        <p:nvPicPr>
          <p:cNvPr id="2" name="图片 -2147482574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50" y="1340485"/>
            <a:ext cx="1153160" cy="198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72"/>
          <p:cNvPicPr/>
          <p:nvPr/>
        </p:nvPicPr>
        <p:blipFill>
          <a:blip r:embed="rId2"/>
          <a:stretch>
            <a:fillRect/>
          </a:stretch>
        </p:blipFill>
        <p:spPr>
          <a:xfrm>
            <a:off x="3348355" y="1124585"/>
            <a:ext cx="3629660" cy="59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71"/>
          <p:cNvPicPr/>
          <p:nvPr/>
        </p:nvPicPr>
        <p:blipFill>
          <a:blip r:embed="rId3"/>
          <a:stretch>
            <a:fillRect/>
          </a:stretch>
        </p:blipFill>
        <p:spPr>
          <a:xfrm>
            <a:off x="3131820" y="1916430"/>
            <a:ext cx="3110230" cy="396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570"/>
          <p:cNvPicPr/>
          <p:nvPr/>
        </p:nvPicPr>
        <p:blipFill>
          <a:blip r:embed="rId4"/>
          <a:stretch>
            <a:fillRect/>
          </a:stretch>
        </p:blipFill>
        <p:spPr>
          <a:xfrm>
            <a:off x="827723" y="2420620"/>
            <a:ext cx="1837055" cy="59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548"/>
          <p:cNvPicPr/>
          <p:nvPr/>
        </p:nvPicPr>
        <p:blipFill>
          <a:blip r:embed="rId5"/>
          <a:stretch>
            <a:fillRect/>
          </a:stretch>
        </p:blipFill>
        <p:spPr>
          <a:xfrm>
            <a:off x="3131820" y="2636520"/>
            <a:ext cx="5187950" cy="59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568"/>
          <p:cNvPicPr/>
          <p:nvPr/>
        </p:nvPicPr>
        <p:blipFill>
          <a:blip r:embed="rId6"/>
          <a:stretch>
            <a:fillRect/>
          </a:stretch>
        </p:blipFill>
        <p:spPr>
          <a:xfrm>
            <a:off x="899795" y="3644900"/>
            <a:ext cx="1701800" cy="59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567"/>
          <p:cNvPicPr/>
          <p:nvPr/>
        </p:nvPicPr>
        <p:blipFill>
          <a:blip r:embed="rId7"/>
          <a:stretch>
            <a:fillRect/>
          </a:stretch>
        </p:blipFill>
        <p:spPr>
          <a:xfrm>
            <a:off x="3491548" y="4220845"/>
            <a:ext cx="2784475" cy="19812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箭头连接符 9"/>
          <p:cNvCxnSpPr/>
          <p:nvPr/>
        </p:nvCxnSpPr>
        <p:spPr>
          <a:xfrm>
            <a:off x="1778635" y="1483995"/>
            <a:ext cx="1353185" cy="6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572000" y="1638935"/>
            <a:ext cx="111760" cy="34988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331335" y="2343150"/>
            <a:ext cx="24765" cy="50990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83260" y="2348865"/>
            <a:ext cx="2160270" cy="720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03575" y="4076700"/>
            <a:ext cx="3384550" cy="5041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211320" y="3322955"/>
            <a:ext cx="635" cy="6102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-2147482566"/>
          <p:cNvPicPr/>
          <p:nvPr/>
        </p:nvPicPr>
        <p:blipFill>
          <a:blip r:embed="rId8"/>
          <a:stretch>
            <a:fillRect/>
          </a:stretch>
        </p:blipFill>
        <p:spPr>
          <a:xfrm>
            <a:off x="1500505" y="4796790"/>
            <a:ext cx="1703070" cy="396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9"/>
          <a:stretch>
            <a:fillRect/>
          </a:stretch>
        </p:blipFill>
        <p:spPr>
          <a:xfrm>
            <a:off x="1475423" y="5372418"/>
            <a:ext cx="1743075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1259840" y="4725035"/>
            <a:ext cx="2232025" cy="11518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2095" y="764540"/>
            <a:ext cx="8519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二维网格剖分使用matlab自带函数</a:t>
            </a:r>
            <a:r>
              <a:rPr lang="zh-CN" altLang="en-US">
                <a:solidFill>
                  <a:srgbClr val="FF0000"/>
                </a:solidFill>
              </a:rPr>
              <a:t>initmesh</a:t>
            </a:r>
            <a:r>
              <a:rPr lang="zh-CN" altLang="en-US"/>
              <a:t>，该函数可以自动生成初始的二维</a:t>
            </a:r>
            <a:r>
              <a:rPr lang="zh-CN" altLang="en-US"/>
              <a:t>非结构化网格，并且可以返回网格的单元特性和节点特性：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55465" y="1484630"/>
            <a:ext cx="4346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zh-CN" altLang="en-US" sz="1400"/>
              <a:t>矩阵：第一行和第二行返回网格中节点的</a:t>
            </a:r>
            <a:r>
              <a:rPr lang="en-US" altLang="zh-CN" sz="1400"/>
              <a:t>x</a:t>
            </a:r>
            <a:r>
              <a:rPr lang="zh-CN" altLang="en-US" sz="1400"/>
              <a:t>、</a:t>
            </a:r>
            <a:r>
              <a:rPr lang="en-US" altLang="zh-CN" sz="1400"/>
              <a:t>y</a:t>
            </a:r>
            <a:r>
              <a:rPr lang="zh-CN" altLang="en-US" sz="1400"/>
              <a:t>坐标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4427855" y="1916430"/>
            <a:ext cx="3910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e</a:t>
            </a:r>
            <a:r>
              <a:rPr lang="zh-CN" altLang="en-US" sz="1400"/>
              <a:t>矩阵：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55" y="2276475"/>
            <a:ext cx="4825365" cy="13544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56100" y="3716655"/>
            <a:ext cx="4731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第一行和第二行为边上起始点到结束点的下标索引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355465" y="4023360"/>
            <a:ext cx="4631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</a:t>
            </a:r>
            <a:r>
              <a:rPr lang="zh-CN" altLang="en-US" sz="1400"/>
              <a:t>矩阵：前三行包含角点的索引，按逆时针顺序给出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484630"/>
            <a:ext cx="4030345" cy="32499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4970" y="5085080"/>
            <a:ext cx="6004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[p, e, t] = initmesh('squareg', 'hmax', 1)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4970" y="5453380"/>
            <a:ext cx="542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pdemesh(p,e,t,'nodelabels','on','elementlabels','on')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405,&quot;width&quot;:10335}"/>
</p:tagLst>
</file>

<file path=ppt/theme/theme1.xml><?xml version="1.0" encoding="utf-8"?>
<a:theme xmlns:a="http://schemas.openxmlformats.org/drawingml/2006/main" name="2_2009_template">
  <a:themeElements>
    <a:clrScheme name="2_2009_template 16">
      <a:dk1>
        <a:srgbClr val="000000"/>
      </a:dk1>
      <a:lt1>
        <a:srgbClr val="FFFFFF"/>
      </a:lt1>
      <a:dk2>
        <a:srgbClr val="4D4D4D"/>
      </a:dk2>
      <a:lt2>
        <a:srgbClr val="1C3F94"/>
      </a:lt2>
      <a:accent1>
        <a:srgbClr val="FFC422"/>
      </a:accent1>
      <a:accent2>
        <a:srgbClr val="0073B8"/>
      </a:accent2>
      <a:accent3>
        <a:srgbClr val="FFFFFF"/>
      </a:accent3>
      <a:accent4>
        <a:srgbClr val="000000"/>
      </a:accent4>
      <a:accent5>
        <a:srgbClr val="FFDEAB"/>
      </a:accent5>
      <a:accent6>
        <a:srgbClr val="0068A6"/>
      </a:accent6>
      <a:hlink>
        <a:srgbClr val="669900"/>
      </a:hlink>
      <a:folHlink>
        <a:srgbClr val="F89828"/>
      </a:folHlink>
    </a:clrScheme>
    <a:fontScheme name="2_2009_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2009_templat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3">
        <a:dk1>
          <a:srgbClr val="000000"/>
        </a:dk1>
        <a:lt1>
          <a:srgbClr val="FFFFFF"/>
        </a:lt1>
        <a:dk2>
          <a:srgbClr val="000000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F89828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4">
        <a:dk1>
          <a:srgbClr val="000000"/>
        </a:dk1>
        <a:lt1>
          <a:srgbClr val="FFFFFF"/>
        </a:lt1>
        <a:dk2>
          <a:srgbClr val="000000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669900"/>
        </a:hlink>
        <a:folHlink>
          <a:srgbClr val="F898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5">
        <a:dk1>
          <a:srgbClr val="000000"/>
        </a:dk1>
        <a:lt1>
          <a:srgbClr val="FFFFFF"/>
        </a:lt1>
        <a:dk2>
          <a:srgbClr val="000099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669900"/>
        </a:hlink>
        <a:folHlink>
          <a:srgbClr val="F898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6">
        <a:dk1>
          <a:srgbClr val="000000"/>
        </a:dk1>
        <a:lt1>
          <a:srgbClr val="FFFFFF"/>
        </a:lt1>
        <a:dk2>
          <a:srgbClr val="4D4D4D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669900"/>
        </a:hlink>
        <a:folHlink>
          <a:srgbClr val="F8982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OHMRSI2010</Template>
  <TotalTime>0</TotalTime>
  <Words>802</Words>
  <Application>WPS 演示</Application>
  <PresentationFormat>全屏显示(4:3)</PresentationFormat>
  <Paragraphs>96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Cambria Math</vt:lpstr>
      <vt:lpstr>Times New Roman</vt:lpstr>
      <vt:lpstr>华文行楷</vt:lpstr>
      <vt:lpstr>Arial Unicode MS</vt:lpstr>
      <vt:lpstr>2_2009_template</vt:lpstr>
      <vt:lpstr>Office 主题</vt:lpstr>
      <vt:lpstr>题目：有限元模拟一维、二维声波方程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Rock Solid Images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EM short course</dc:title>
  <dc:creator>James Tomlinson</dc:creator>
  <cp:lastModifiedBy>未雨成风</cp:lastModifiedBy>
  <cp:revision>272</cp:revision>
  <dcterms:created xsi:type="dcterms:W3CDTF">2010-06-27T02:57:00Z</dcterms:created>
  <dcterms:modified xsi:type="dcterms:W3CDTF">2021-11-28T15:27:15Z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E305567BC159437E8AD30198AD87449E</vt:lpwstr>
  </property>
  <property fmtid="{D5CDD505-2E9C-101B-9397-08002B2CF9AE}" pid="3" name="KSOProductBuildVer">
    <vt:lpwstr>2052-11.1.0.11115</vt:lpwstr>
  </property>
</Properties>
</file>